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071569"/>
          </a:xfrm>
        </p:spPr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643050"/>
            <a:ext cx="7929618" cy="4857784"/>
          </a:xfrm>
        </p:spPr>
        <p:txBody>
          <a:bodyPr/>
          <a:lstStyle/>
          <a:p>
            <a:pPr algn="just"/>
            <a:endParaRPr lang="ru-RU" dirty="0" smtClean="0"/>
          </a:p>
          <a:p>
            <a:pPr algn="just"/>
            <a:r>
              <a:rPr lang="ru-RU" dirty="0" smtClean="0"/>
              <a:t>      </a:t>
            </a:r>
          </a:p>
          <a:p>
            <a:pPr algn="just"/>
            <a:r>
              <a:rPr lang="ru-RU" dirty="0" smtClean="0"/>
              <a:t>          </a:t>
            </a:r>
            <a:r>
              <a:rPr lang="ru-RU" dirty="0" smtClean="0">
                <a:solidFill>
                  <a:schemeClr val="tx1"/>
                </a:solidFill>
              </a:rPr>
              <a:t>Лабораторное занятие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         ДИАГНОСТИКА И МЕРОПРИЯТИЯ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                     ПРИ ЛЕЙКОЗЕ  КРС 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                         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     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Гистологическое исследование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обязательно для подтверждения диагноза</a:t>
            </a:r>
          </a:p>
          <a:p>
            <a:pPr>
              <a:buNone/>
            </a:pPr>
            <a:r>
              <a:rPr lang="ru-RU" dirty="0" smtClean="0"/>
              <a:t>на лейкоз.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диагноз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на лейкоз устанавливают при наличии одно-</a:t>
            </a:r>
          </a:p>
          <a:p>
            <a:pPr>
              <a:buNone/>
            </a:pPr>
            <a:r>
              <a:rPr lang="ru-RU" dirty="0" smtClean="0"/>
              <a:t>го из следующих показаний:</a:t>
            </a:r>
          </a:p>
          <a:p>
            <a:pPr>
              <a:buNone/>
            </a:pPr>
            <a:r>
              <a:rPr lang="ru-RU" dirty="0" smtClean="0"/>
              <a:t>  1-клинических признаков болезни;</a:t>
            </a:r>
          </a:p>
          <a:p>
            <a:pPr>
              <a:buNone/>
            </a:pPr>
            <a:r>
              <a:rPr lang="ru-RU" dirty="0" smtClean="0"/>
              <a:t>  2-положительных результатов </a:t>
            </a:r>
            <a:r>
              <a:rPr lang="ru-RU" dirty="0" err="1" smtClean="0"/>
              <a:t>гематологиче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ских</a:t>
            </a:r>
            <a:r>
              <a:rPr lang="ru-RU" dirty="0" smtClean="0"/>
              <a:t> исследований; </a:t>
            </a:r>
          </a:p>
          <a:p>
            <a:pPr>
              <a:buNone/>
            </a:pPr>
            <a:r>
              <a:rPr lang="ru-RU" dirty="0" smtClean="0"/>
              <a:t>  3-обнаружении характерных </a:t>
            </a:r>
            <a:r>
              <a:rPr lang="ru-RU" dirty="0" err="1" smtClean="0"/>
              <a:t>патизменений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  4- положительное гистологическое </a:t>
            </a:r>
            <a:r>
              <a:rPr lang="ru-RU" dirty="0" err="1" smtClean="0"/>
              <a:t>исследо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вание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-соблюдение </a:t>
            </a:r>
            <a:r>
              <a:rPr lang="ru-RU" dirty="0" err="1" smtClean="0"/>
              <a:t>вет-санитарных</a:t>
            </a:r>
            <a:r>
              <a:rPr lang="ru-RU" dirty="0" smtClean="0"/>
              <a:t> требований при</a:t>
            </a:r>
          </a:p>
          <a:p>
            <a:pPr>
              <a:buNone/>
            </a:pPr>
            <a:r>
              <a:rPr lang="ru-RU" dirty="0" smtClean="0"/>
              <a:t>содержании, кормлении и </a:t>
            </a:r>
            <a:r>
              <a:rPr lang="ru-RU" dirty="0" err="1" smtClean="0"/>
              <a:t>вет</a:t>
            </a:r>
            <a:r>
              <a:rPr lang="ru-RU" dirty="0" smtClean="0"/>
              <a:t>. </a:t>
            </a:r>
            <a:r>
              <a:rPr lang="ru-RU" dirty="0" err="1" smtClean="0"/>
              <a:t>обслужива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нии</a:t>
            </a:r>
            <a:r>
              <a:rPr lang="ru-RU" dirty="0" smtClean="0"/>
              <a:t> </a:t>
            </a:r>
            <a:r>
              <a:rPr lang="ru-RU" dirty="0" err="1" smtClean="0"/>
              <a:t>ж-х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-продажу, сдачу на убой и все другие </a:t>
            </a:r>
            <a:r>
              <a:rPr lang="ru-RU" dirty="0" err="1" smtClean="0"/>
              <a:t>переме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щения</a:t>
            </a:r>
            <a:r>
              <a:rPr lang="ru-RU" dirty="0" smtClean="0"/>
              <a:t>  </a:t>
            </a:r>
            <a:r>
              <a:rPr lang="ru-RU" dirty="0" err="1" smtClean="0"/>
              <a:t>ж-х</a:t>
            </a:r>
            <a:r>
              <a:rPr lang="ru-RU" dirty="0" smtClean="0"/>
              <a:t> проводят под контролем </a:t>
            </a:r>
            <a:r>
              <a:rPr lang="ru-RU" dirty="0" err="1" smtClean="0"/>
              <a:t>ветспе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циалистов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-вновь поступивших </a:t>
            </a:r>
            <a:r>
              <a:rPr lang="ru-RU" dirty="0" err="1" smtClean="0"/>
              <a:t>ж-х</a:t>
            </a:r>
            <a:r>
              <a:rPr lang="ru-RU" dirty="0" smtClean="0"/>
              <a:t> ставят на 30 </a:t>
            </a:r>
            <a:r>
              <a:rPr lang="ru-RU" dirty="0" err="1" smtClean="0"/>
              <a:t>дневный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профилактический карантин;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Контроль за благополучием стада:</a:t>
            </a:r>
          </a:p>
          <a:p>
            <a:pPr>
              <a:buNone/>
            </a:pPr>
            <a:r>
              <a:rPr lang="ru-RU" dirty="0" smtClean="0"/>
              <a:t>-послеубойной экспертизы на </a:t>
            </a:r>
            <a:r>
              <a:rPr lang="ru-RU" dirty="0" err="1" smtClean="0"/>
              <a:t>мясокомбина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тах</a:t>
            </a:r>
            <a:r>
              <a:rPr lang="ru-RU" dirty="0" smtClean="0"/>
              <a:t>, бойнях,</a:t>
            </a:r>
          </a:p>
          <a:p>
            <a:pPr>
              <a:buNone/>
            </a:pPr>
            <a:r>
              <a:rPr lang="ru-RU" dirty="0" smtClean="0"/>
              <a:t>-вскрытии трупов </a:t>
            </a:r>
            <a:r>
              <a:rPr lang="ru-RU" dirty="0" err="1" smtClean="0"/>
              <a:t>ж-х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-результатов серологических и </a:t>
            </a:r>
            <a:r>
              <a:rPr lang="ru-RU" dirty="0" err="1" smtClean="0"/>
              <a:t>гематологиче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ских</a:t>
            </a:r>
            <a:r>
              <a:rPr lang="ru-RU" dirty="0" smtClean="0"/>
              <a:t> исследований на лейкоз,</a:t>
            </a:r>
          </a:p>
          <a:p>
            <a:pPr>
              <a:buNone/>
            </a:pPr>
            <a:r>
              <a:rPr lang="ru-RU" dirty="0" smtClean="0"/>
              <a:t>-результатов патоморфологических </a:t>
            </a:r>
            <a:r>
              <a:rPr lang="ru-RU" dirty="0" err="1" smtClean="0"/>
              <a:t>исследо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ваний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Меры борьбы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В хозяйстве вводят ограничения.</a:t>
            </a:r>
          </a:p>
          <a:p>
            <a:pPr>
              <a:buNone/>
            </a:pPr>
            <a:r>
              <a:rPr lang="ru-RU" dirty="0" smtClean="0"/>
              <a:t>  По условиям ограничений не допускаются:</a:t>
            </a:r>
          </a:p>
          <a:p>
            <a:pPr>
              <a:buNone/>
            </a:pPr>
            <a:r>
              <a:rPr lang="ru-RU" dirty="0" smtClean="0"/>
              <a:t>-перегруппировка КРС внутри </a:t>
            </a:r>
            <a:r>
              <a:rPr lang="ru-RU" dirty="0" err="1" smtClean="0"/>
              <a:t>хоз-ва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-использование быков-производителей для </a:t>
            </a:r>
          </a:p>
          <a:p>
            <a:pPr>
              <a:buNone/>
            </a:pPr>
            <a:r>
              <a:rPr lang="ru-RU" dirty="0" smtClean="0"/>
              <a:t>вольной случки;</a:t>
            </a:r>
          </a:p>
          <a:p>
            <a:pPr>
              <a:buNone/>
            </a:pPr>
            <a:r>
              <a:rPr lang="ru-RU" dirty="0" smtClean="0"/>
              <a:t>-использование нестерильных инструментов;</a:t>
            </a:r>
          </a:p>
          <a:p>
            <a:pPr>
              <a:buNone/>
            </a:pPr>
            <a:r>
              <a:rPr lang="ru-RU" dirty="0" smtClean="0"/>
              <a:t>-вывод </a:t>
            </a:r>
            <a:r>
              <a:rPr lang="ru-RU" dirty="0" err="1" smtClean="0"/>
              <a:t>ж-х</a:t>
            </a:r>
            <a:r>
              <a:rPr lang="ru-RU" dirty="0" smtClean="0"/>
              <a:t> для племенных и репродуктивных</a:t>
            </a:r>
          </a:p>
          <a:p>
            <a:pPr>
              <a:buNone/>
            </a:pPr>
            <a:r>
              <a:rPr lang="ru-RU" dirty="0" smtClean="0"/>
              <a:t>целей;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Меры борьбы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Молоко от коров </a:t>
            </a:r>
            <a:r>
              <a:rPr lang="ru-RU" dirty="0" err="1" smtClean="0"/>
              <a:t>оздоровлеваемого</a:t>
            </a:r>
            <a:r>
              <a:rPr lang="ru-RU" dirty="0" smtClean="0"/>
              <a:t> стада </a:t>
            </a:r>
          </a:p>
          <a:p>
            <a:pPr>
              <a:buNone/>
            </a:pPr>
            <a:r>
              <a:rPr lang="ru-RU" dirty="0" smtClean="0"/>
              <a:t>после обеззараживания используют без </a:t>
            </a:r>
            <a:r>
              <a:rPr lang="ru-RU" dirty="0" err="1" smtClean="0"/>
              <a:t>огра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ничений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В </a:t>
            </a:r>
            <a:r>
              <a:rPr lang="ru-RU" dirty="0" err="1" smtClean="0"/>
              <a:t>хоз-х</a:t>
            </a:r>
            <a:r>
              <a:rPr lang="ru-RU" dirty="0" smtClean="0"/>
              <a:t> до 10% зараженных и больных </a:t>
            </a:r>
            <a:r>
              <a:rPr lang="ru-RU" dirty="0" err="1" smtClean="0"/>
              <a:t>ж-х</a:t>
            </a:r>
            <a:r>
              <a:rPr lang="ru-RU" dirty="0" smtClean="0"/>
              <a:t> ,</a:t>
            </a:r>
          </a:p>
          <a:p>
            <a:pPr>
              <a:buNone/>
            </a:pPr>
            <a:r>
              <a:rPr lang="ru-RU" dirty="0" smtClean="0"/>
              <a:t>их сдают на убой. Серологические </a:t>
            </a:r>
            <a:r>
              <a:rPr lang="ru-RU" dirty="0" err="1" smtClean="0"/>
              <a:t>исследова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ния</a:t>
            </a:r>
            <a:r>
              <a:rPr lang="ru-RU" dirty="0" smtClean="0"/>
              <a:t> проводят через каждые 3 </a:t>
            </a:r>
            <a:r>
              <a:rPr lang="ru-RU" dirty="0" err="1" smtClean="0"/>
              <a:t>мес</a:t>
            </a:r>
            <a:r>
              <a:rPr lang="ru-RU" dirty="0" smtClean="0"/>
              <a:t>, </a:t>
            </a:r>
            <a:r>
              <a:rPr lang="ru-RU" dirty="0" err="1" smtClean="0"/>
              <a:t>инфициро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ванных </a:t>
            </a:r>
            <a:r>
              <a:rPr lang="ru-RU" dirty="0" err="1" smtClean="0"/>
              <a:t>ж-х</a:t>
            </a:r>
            <a:r>
              <a:rPr lang="ru-RU" dirty="0" smtClean="0"/>
              <a:t> удаляют.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Меры борьбы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В </a:t>
            </a:r>
            <a:r>
              <a:rPr lang="ru-RU" dirty="0" err="1" smtClean="0"/>
              <a:t>хоз-ве</a:t>
            </a:r>
            <a:r>
              <a:rPr lang="ru-RU" dirty="0" smtClean="0"/>
              <a:t> где до 30 %зараженных коров их изо-</a:t>
            </a:r>
          </a:p>
          <a:p>
            <a:pPr>
              <a:buNone/>
            </a:pPr>
            <a:r>
              <a:rPr lang="ru-RU" dirty="0" err="1" smtClean="0"/>
              <a:t>лируют</a:t>
            </a:r>
            <a:r>
              <a:rPr lang="ru-RU" dirty="0" smtClean="0"/>
              <a:t> от здоровых. Инфицированных </a:t>
            </a:r>
            <a:r>
              <a:rPr lang="ru-RU" dirty="0" err="1" smtClean="0"/>
              <a:t>ж-х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ч/</a:t>
            </a:r>
            <a:r>
              <a:rPr lang="ru-RU" dirty="0" err="1" smtClean="0"/>
              <a:t>з</a:t>
            </a:r>
            <a:r>
              <a:rPr lang="ru-RU" dirty="0" smtClean="0"/>
              <a:t> каждые 6 </a:t>
            </a:r>
            <a:r>
              <a:rPr lang="ru-RU" dirty="0" err="1" smtClean="0"/>
              <a:t>мес</a:t>
            </a:r>
            <a:r>
              <a:rPr lang="ru-RU" dirty="0" smtClean="0"/>
              <a:t> исследуют </a:t>
            </a:r>
            <a:r>
              <a:rPr lang="ru-RU" dirty="0" err="1" smtClean="0"/>
              <a:t>гематологически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err="1" smtClean="0"/>
              <a:t>Ж-х</a:t>
            </a:r>
            <a:r>
              <a:rPr lang="ru-RU" dirty="0" smtClean="0"/>
              <a:t> с изменениями крови на убой. Не </a:t>
            </a:r>
            <a:r>
              <a:rPr lang="ru-RU" dirty="0" err="1" smtClean="0"/>
              <a:t>инфи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цированных</a:t>
            </a:r>
            <a:r>
              <a:rPr lang="ru-RU" dirty="0" smtClean="0"/>
              <a:t> коров исследуют </a:t>
            </a:r>
            <a:r>
              <a:rPr lang="ru-RU" dirty="0" err="1" smtClean="0"/>
              <a:t>серологически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 интервалом 6 мес.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Меры борьбы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В </a:t>
            </a:r>
            <a:r>
              <a:rPr lang="ru-RU" dirty="0" err="1" smtClean="0"/>
              <a:t>хоз-ве</a:t>
            </a:r>
            <a:r>
              <a:rPr lang="ru-RU" dirty="0" smtClean="0"/>
              <a:t> где более 30% зараженных </a:t>
            </a:r>
            <a:r>
              <a:rPr lang="ru-RU" dirty="0" err="1" smtClean="0"/>
              <a:t>ж-х</a:t>
            </a:r>
            <a:r>
              <a:rPr lang="ru-RU" dirty="0" smtClean="0"/>
              <a:t>, всех</a:t>
            </a:r>
          </a:p>
          <a:p>
            <a:pPr>
              <a:buNone/>
            </a:pPr>
            <a:r>
              <a:rPr lang="ru-RU" dirty="0" smtClean="0"/>
              <a:t>Взрослых исследуют </a:t>
            </a:r>
            <a:r>
              <a:rPr lang="ru-RU" dirty="0" err="1" smtClean="0"/>
              <a:t>гематологически</a:t>
            </a:r>
            <a:r>
              <a:rPr lang="ru-RU" dirty="0" smtClean="0"/>
              <a:t> ч/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6 мес.</a:t>
            </a:r>
          </a:p>
          <a:p>
            <a:pPr>
              <a:buNone/>
            </a:pPr>
            <a:r>
              <a:rPr lang="ru-RU" dirty="0" smtClean="0"/>
              <a:t>  Изолированное выращивание ремонтных </a:t>
            </a:r>
          </a:p>
          <a:p>
            <a:pPr>
              <a:buNone/>
            </a:pPr>
            <a:r>
              <a:rPr lang="ru-RU" dirty="0" smtClean="0"/>
              <a:t>телок.</a:t>
            </a:r>
          </a:p>
          <a:p>
            <a:pPr>
              <a:buNone/>
            </a:pPr>
            <a:r>
              <a:rPr lang="ru-RU" dirty="0" smtClean="0"/>
              <a:t>  Проводят дезинфекцию помещений.</a:t>
            </a:r>
          </a:p>
          <a:p>
            <a:pPr>
              <a:buNone/>
            </a:pPr>
            <a:r>
              <a:rPr lang="ru-RU" dirty="0" smtClean="0"/>
              <a:t>  Навоз обеззараживают.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dirty="0" err="1" smtClean="0"/>
              <a:t>Хоз-ва</a:t>
            </a:r>
            <a:r>
              <a:rPr lang="ru-RU" dirty="0" smtClean="0"/>
              <a:t> считают оздоровленными после вы-</a:t>
            </a:r>
          </a:p>
          <a:p>
            <a:pPr>
              <a:buNone/>
            </a:pPr>
            <a:r>
              <a:rPr lang="ru-RU" dirty="0" smtClean="0"/>
              <a:t>вода больных и инфицированных </a:t>
            </a:r>
            <a:r>
              <a:rPr lang="ru-RU" dirty="0" err="1" smtClean="0"/>
              <a:t>ж-х</a:t>
            </a:r>
            <a:r>
              <a:rPr lang="ru-RU" dirty="0" smtClean="0"/>
              <a:t> и полу-</a:t>
            </a:r>
          </a:p>
          <a:p>
            <a:pPr>
              <a:buNone/>
            </a:pPr>
            <a:r>
              <a:rPr lang="ru-RU" dirty="0" err="1" smtClean="0"/>
              <a:t>чения</a:t>
            </a:r>
            <a:r>
              <a:rPr lang="ru-RU" dirty="0" smtClean="0"/>
              <a:t> двух подряд с интервалом 3 </a:t>
            </a:r>
            <a:r>
              <a:rPr lang="ru-RU" dirty="0" err="1" smtClean="0"/>
              <a:t>мес</a:t>
            </a:r>
            <a:r>
              <a:rPr lang="ru-RU" dirty="0" smtClean="0"/>
              <a:t> серо-</a:t>
            </a:r>
          </a:p>
          <a:p>
            <a:pPr>
              <a:buNone/>
            </a:pPr>
            <a:r>
              <a:rPr lang="ru-RU" dirty="0" smtClean="0"/>
              <a:t>логических исследований </a:t>
            </a:r>
            <a:r>
              <a:rPr lang="ru-RU" dirty="0" err="1" smtClean="0"/>
              <a:t>ж-х</a:t>
            </a:r>
            <a:r>
              <a:rPr lang="ru-RU" dirty="0" smtClean="0"/>
              <a:t> старше 6-ти </a:t>
            </a:r>
          </a:p>
          <a:p>
            <a:pPr>
              <a:buNone/>
            </a:pPr>
            <a:r>
              <a:rPr lang="ru-RU" dirty="0" err="1" smtClean="0"/>
              <a:t>мес</a:t>
            </a:r>
            <a:r>
              <a:rPr lang="ru-RU" dirty="0" smtClean="0"/>
              <a:t>  возраста и проведения мер по санации </a:t>
            </a:r>
          </a:p>
          <a:p>
            <a:pPr>
              <a:buNone/>
            </a:pPr>
            <a:r>
              <a:rPr lang="ru-RU" dirty="0" smtClean="0"/>
              <a:t>п</a:t>
            </a:r>
            <a:r>
              <a:rPr lang="ru-RU" smtClean="0"/>
              <a:t>омещений </a:t>
            </a:r>
            <a:r>
              <a:rPr lang="ru-RU" dirty="0" smtClean="0"/>
              <a:t>и территории ферм.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Лейкоз КРС – хроническая инфекционная </a:t>
            </a:r>
            <a:r>
              <a:rPr lang="ru-RU" dirty="0" err="1" smtClean="0"/>
              <a:t>бо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болезнь опухолевой природы.</a:t>
            </a:r>
          </a:p>
          <a:p>
            <a:pPr>
              <a:buNone/>
            </a:pPr>
            <a:r>
              <a:rPr lang="ru-RU" dirty="0" smtClean="0"/>
              <a:t>  Возбудитель – вирус лейкоза </a:t>
            </a:r>
            <a:r>
              <a:rPr lang="ru-RU" dirty="0" err="1" smtClean="0"/>
              <a:t>кр</a:t>
            </a:r>
            <a:r>
              <a:rPr lang="ru-RU" dirty="0" smtClean="0"/>
              <a:t>. рог. скота</a:t>
            </a:r>
          </a:p>
          <a:p>
            <a:pPr>
              <a:buNone/>
            </a:pPr>
            <a:r>
              <a:rPr lang="ru-RU" dirty="0" smtClean="0"/>
              <a:t> (ВЛКРС), сем. </a:t>
            </a:r>
            <a:r>
              <a:rPr lang="en-US" dirty="0" err="1" smtClean="0"/>
              <a:t>Retroviridae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диагностики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Диагноз устанавливают на основании эпи-</a:t>
            </a:r>
          </a:p>
          <a:p>
            <a:pPr>
              <a:buNone/>
            </a:pPr>
            <a:r>
              <a:rPr lang="ru-RU" dirty="0" err="1" smtClean="0"/>
              <a:t>зоотологических</a:t>
            </a:r>
            <a:r>
              <a:rPr lang="ru-RU" dirty="0" smtClean="0"/>
              <a:t>, клинических, </a:t>
            </a:r>
            <a:r>
              <a:rPr lang="ru-RU" dirty="0" err="1" smtClean="0"/>
              <a:t>патологоана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томических</a:t>
            </a:r>
            <a:r>
              <a:rPr lang="ru-RU" dirty="0" smtClean="0"/>
              <a:t> данных, серологических (РИД), </a:t>
            </a:r>
          </a:p>
          <a:p>
            <a:pPr>
              <a:buNone/>
            </a:pPr>
            <a:r>
              <a:rPr lang="ru-RU" dirty="0" smtClean="0"/>
              <a:t>гематологических и гистологических </a:t>
            </a:r>
            <a:r>
              <a:rPr lang="ru-RU" dirty="0" err="1" smtClean="0"/>
              <a:t>исследо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ваний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Эпизоотологический метод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ВЛКРС  поражает чаще КРС, болеют молодые</a:t>
            </a:r>
          </a:p>
          <a:p>
            <a:pPr>
              <a:buNone/>
            </a:pPr>
            <a:r>
              <a:rPr lang="ru-RU" dirty="0" smtClean="0"/>
              <a:t> и взрослые </a:t>
            </a:r>
            <a:r>
              <a:rPr lang="ru-RU" dirty="0" err="1" smtClean="0"/>
              <a:t>ж-е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ИВИ – больные и инфицированные </a:t>
            </a:r>
            <a:r>
              <a:rPr lang="ru-RU" dirty="0" err="1" smtClean="0"/>
              <a:t>ж-е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  Факторы передачи  кровь, молоко и другие</a:t>
            </a:r>
          </a:p>
          <a:p>
            <a:pPr>
              <a:buNone/>
            </a:pPr>
            <a:r>
              <a:rPr lang="ru-RU" dirty="0" smtClean="0"/>
              <a:t>биологические жидкости </a:t>
            </a:r>
            <a:r>
              <a:rPr lang="ru-RU" dirty="0" err="1" smtClean="0"/>
              <a:t>контаминирован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ные</a:t>
            </a:r>
            <a:r>
              <a:rPr lang="ru-RU" dirty="0" smtClean="0"/>
              <a:t> кровью.</a:t>
            </a:r>
          </a:p>
          <a:p>
            <a:pPr>
              <a:buNone/>
            </a:pPr>
            <a:r>
              <a:rPr lang="ru-RU" dirty="0" smtClean="0"/>
              <a:t>  Пути </a:t>
            </a:r>
            <a:r>
              <a:rPr lang="ru-RU" dirty="0" err="1" smtClean="0"/>
              <a:t>передачи-вертикальный</a:t>
            </a:r>
            <a:r>
              <a:rPr lang="ru-RU" dirty="0" smtClean="0"/>
              <a:t>, горизонталь-</a:t>
            </a:r>
          </a:p>
          <a:p>
            <a:pPr>
              <a:buNone/>
            </a:pPr>
            <a:r>
              <a:rPr lang="ru-RU" dirty="0" err="1" smtClean="0"/>
              <a:t>ный</a:t>
            </a:r>
            <a:r>
              <a:rPr lang="ru-RU" dirty="0" smtClean="0"/>
              <a:t> и трансмиссивный.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Клинический метод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Осматривают наружные </a:t>
            </a:r>
            <a:r>
              <a:rPr lang="ru-RU" dirty="0" err="1" smtClean="0"/>
              <a:t>лимфоузлы</a:t>
            </a:r>
            <a:r>
              <a:rPr lang="ru-RU" dirty="0" smtClean="0"/>
              <a:t> (около-</a:t>
            </a:r>
          </a:p>
          <a:p>
            <a:pPr>
              <a:buNone/>
            </a:pPr>
            <a:r>
              <a:rPr lang="ru-RU" dirty="0" smtClean="0"/>
              <a:t>ушные, нижнечелюстные, заглоточные, пред-</a:t>
            </a:r>
          </a:p>
          <a:p>
            <a:pPr>
              <a:buNone/>
            </a:pPr>
            <a:r>
              <a:rPr lang="ru-RU" dirty="0" smtClean="0"/>
              <a:t>лопаточные, </a:t>
            </a:r>
            <a:r>
              <a:rPr lang="ru-RU" dirty="0" err="1" smtClean="0"/>
              <a:t>надвымянные</a:t>
            </a:r>
            <a:r>
              <a:rPr lang="ru-RU" dirty="0" smtClean="0"/>
              <a:t> и др.) Обращают</a:t>
            </a:r>
          </a:p>
          <a:p>
            <a:pPr>
              <a:buNone/>
            </a:pPr>
            <a:r>
              <a:rPr lang="ru-RU" dirty="0" smtClean="0"/>
              <a:t>внимание на упитанность, затрудненность </a:t>
            </a:r>
          </a:p>
          <a:p>
            <a:pPr>
              <a:buNone/>
            </a:pPr>
            <a:r>
              <a:rPr lang="ru-RU" dirty="0" err="1" smtClean="0"/>
              <a:t>дыхания,наличия</a:t>
            </a:r>
            <a:r>
              <a:rPr lang="ru-RU" dirty="0" smtClean="0"/>
              <a:t> опухолей, пучеглазия и т. д.</a:t>
            </a:r>
          </a:p>
          <a:p>
            <a:pPr>
              <a:buNone/>
            </a:pPr>
            <a:r>
              <a:rPr lang="ru-RU" dirty="0" smtClean="0"/>
              <a:t>  Выраженные клинические признаки </a:t>
            </a:r>
            <a:r>
              <a:rPr lang="ru-RU" dirty="0" err="1" smtClean="0"/>
              <a:t>прояв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ляются</a:t>
            </a:r>
            <a:r>
              <a:rPr lang="ru-RU" dirty="0" smtClean="0"/>
              <a:t> лишь в опухолевой  стадии </a:t>
            </a:r>
            <a:r>
              <a:rPr lang="ru-RU" dirty="0" err="1" smtClean="0"/>
              <a:t>заболева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ния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Специфические признаки при лейкозах:</a:t>
            </a:r>
          </a:p>
          <a:p>
            <a:pPr>
              <a:buNone/>
            </a:pPr>
            <a:r>
              <a:rPr lang="ru-RU" dirty="0" err="1" smtClean="0"/>
              <a:t>лимфоузлы</a:t>
            </a:r>
            <a:r>
              <a:rPr lang="ru-RU" dirty="0" smtClean="0"/>
              <a:t> увеличены, подвижные, плотной </a:t>
            </a:r>
          </a:p>
          <a:p>
            <a:pPr>
              <a:buNone/>
            </a:pPr>
            <a:r>
              <a:rPr lang="ru-RU" dirty="0" smtClean="0"/>
              <a:t>консистенции. Отмечают косоглазие.</a:t>
            </a:r>
          </a:p>
          <a:p>
            <a:pPr>
              <a:buNone/>
            </a:pPr>
            <a:r>
              <a:rPr lang="ru-RU" dirty="0" smtClean="0"/>
              <a:t>  В опухолевой стадии болезнь сопровождает-</a:t>
            </a:r>
          </a:p>
          <a:p>
            <a:pPr>
              <a:buNone/>
            </a:pPr>
            <a:r>
              <a:rPr lang="ru-RU" dirty="0" err="1" smtClean="0"/>
              <a:t>ся</a:t>
            </a:r>
            <a:r>
              <a:rPr lang="ru-RU" dirty="0" smtClean="0"/>
              <a:t> неспецифическими признаками: </a:t>
            </a:r>
            <a:r>
              <a:rPr lang="ru-RU" dirty="0" err="1" smtClean="0"/>
              <a:t>гипотони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ей или атонией </a:t>
            </a:r>
            <a:r>
              <a:rPr lang="ru-RU" dirty="0" err="1" smtClean="0"/>
              <a:t>преджелудков</a:t>
            </a:r>
            <a:r>
              <a:rPr lang="ru-RU" dirty="0" smtClean="0"/>
              <a:t>, бесплодием,</a:t>
            </a:r>
          </a:p>
          <a:p>
            <a:pPr>
              <a:buNone/>
            </a:pPr>
            <a:r>
              <a:rPr lang="ru-RU" dirty="0" smtClean="0"/>
              <a:t>параличами и т. д.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Гематологическая диагностика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Основана на количественных и качествен-</a:t>
            </a:r>
          </a:p>
          <a:p>
            <a:pPr>
              <a:buNone/>
            </a:pPr>
            <a:r>
              <a:rPr lang="ru-RU" dirty="0" err="1" smtClean="0"/>
              <a:t>ных</a:t>
            </a:r>
            <a:r>
              <a:rPr lang="ru-RU" dirty="0" smtClean="0"/>
              <a:t> изменениях форменных элементов </a:t>
            </a:r>
            <a:r>
              <a:rPr lang="ru-RU" dirty="0" err="1" smtClean="0"/>
              <a:t>кро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ви</a:t>
            </a:r>
            <a:r>
              <a:rPr lang="ru-RU" dirty="0" smtClean="0"/>
              <a:t> (количество лейкоцитов, лимфоцитов).</a:t>
            </a:r>
          </a:p>
          <a:p>
            <a:pPr>
              <a:buNone/>
            </a:pPr>
            <a:r>
              <a:rPr lang="ru-RU" dirty="0" smtClean="0"/>
              <a:t>  Стойкий или прогрессирующий лейкоцитоз</a:t>
            </a:r>
          </a:p>
          <a:p>
            <a:pPr>
              <a:buNone/>
            </a:pPr>
            <a:r>
              <a:rPr lang="ru-RU" dirty="0" smtClean="0"/>
              <a:t>и лимфоцитоз, установленные при 3-х </a:t>
            </a:r>
            <a:r>
              <a:rPr lang="ru-RU" dirty="0" err="1" smtClean="0"/>
              <a:t>крат-ном</a:t>
            </a:r>
            <a:r>
              <a:rPr lang="ru-RU" dirty="0" smtClean="0"/>
              <a:t> исследовании (с интервалом 2-3 </a:t>
            </a:r>
            <a:r>
              <a:rPr lang="ru-RU" dirty="0" err="1" smtClean="0"/>
              <a:t>мес</a:t>
            </a:r>
            <a:r>
              <a:rPr lang="ru-RU" dirty="0" smtClean="0"/>
              <a:t>)</a:t>
            </a:r>
          </a:p>
          <a:p>
            <a:pPr>
              <a:buNone/>
            </a:pPr>
            <a:r>
              <a:rPr lang="ru-RU" dirty="0" smtClean="0"/>
              <a:t>достоверный показатель лейкоза.</a:t>
            </a:r>
          </a:p>
          <a:p>
            <a:pPr>
              <a:buNone/>
            </a:pPr>
            <a:r>
              <a:rPr lang="ru-RU" dirty="0" err="1" smtClean="0"/>
              <a:t>Алейкемическое</a:t>
            </a:r>
            <a:r>
              <a:rPr lang="ru-RU" dirty="0" smtClean="0"/>
              <a:t> течение лейкоза.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Серологический метод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Выявление в РИД антител к </a:t>
            </a:r>
            <a:r>
              <a:rPr lang="ru-RU" dirty="0" err="1" smtClean="0"/>
              <a:t>атигену</a:t>
            </a:r>
            <a:r>
              <a:rPr lang="ru-RU" dirty="0" smtClean="0"/>
              <a:t> ВЛКРС.</a:t>
            </a:r>
          </a:p>
          <a:p>
            <a:pPr>
              <a:buNone/>
            </a:pPr>
            <a:r>
              <a:rPr lang="ru-RU" dirty="0" smtClean="0"/>
              <a:t>  РИД основной метод серологического </a:t>
            </a:r>
            <a:r>
              <a:rPr lang="ru-RU" dirty="0" err="1" smtClean="0"/>
              <a:t>иссле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дования</a:t>
            </a:r>
            <a:r>
              <a:rPr lang="ru-RU" dirty="0" smtClean="0"/>
              <a:t> на лейкоз.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Патологоанатомические изменения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Селезенка увеличена( до 1 м в длину).</a:t>
            </a:r>
          </a:p>
          <a:p>
            <a:pPr>
              <a:buNone/>
            </a:pPr>
            <a:r>
              <a:rPr lang="ru-RU" dirty="0" smtClean="0"/>
              <a:t>  </a:t>
            </a:r>
            <a:r>
              <a:rPr lang="ru-RU" dirty="0" err="1" smtClean="0"/>
              <a:t>Лимфоузлы</a:t>
            </a:r>
            <a:r>
              <a:rPr lang="ru-RU" dirty="0" smtClean="0"/>
              <a:t> увеличены, на разрезе </a:t>
            </a:r>
            <a:r>
              <a:rPr lang="ru-RU" dirty="0" err="1" smtClean="0"/>
              <a:t>саловид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ные,рисунок</a:t>
            </a:r>
            <a:r>
              <a:rPr lang="ru-RU" dirty="0" smtClean="0"/>
              <a:t> их сглажен.</a:t>
            </a:r>
          </a:p>
          <a:p>
            <a:pPr>
              <a:buNone/>
            </a:pPr>
            <a:r>
              <a:rPr lang="ru-RU" dirty="0" smtClean="0"/>
              <a:t>  В печени, сердце, почках диффузные или </a:t>
            </a:r>
          </a:p>
          <a:p>
            <a:pPr>
              <a:buNone/>
            </a:pPr>
            <a:r>
              <a:rPr lang="ru-RU" dirty="0" smtClean="0"/>
              <a:t>очаговые разрастания серо-белого цвета.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645</Words>
  <PresentationFormat>Экран (4:3)</PresentationFormat>
  <Paragraphs>132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.</vt:lpstr>
      <vt:lpstr>.</vt:lpstr>
      <vt:lpstr>Методы диагностики</vt:lpstr>
      <vt:lpstr>Эпизоотологический метод</vt:lpstr>
      <vt:lpstr>Клинический метод</vt:lpstr>
      <vt:lpstr>продолжение</vt:lpstr>
      <vt:lpstr>Гематологическая диагностика</vt:lpstr>
      <vt:lpstr>Серологический метод</vt:lpstr>
      <vt:lpstr>Патологоанатомические изменения</vt:lpstr>
      <vt:lpstr>Гистологическое исследование</vt:lpstr>
      <vt:lpstr>диагноз</vt:lpstr>
      <vt:lpstr>профилактика</vt:lpstr>
      <vt:lpstr>профилактика</vt:lpstr>
      <vt:lpstr>Меры борьбы</vt:lpstr>
      <vt:lpstr>Меры борьбы</vt:lpstr>
      <vt:lpstr>Меры борьбы</vt:lpstr>
      <vt:lpstr>Меры борьбы</vt:lpstr>
      <vt:lpstr>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Людмила</dc:creator>
  <cp:lastModifiedBy>Admin</cp:lastModifiedBy>
  <cp:revision>39</cp:revision>
  <dcterms:created xsi:type="dcterms:W3CDTF">2015-04-13T09:37:05Z</dcterms:created>
  <dcterms:modified xsi:type="dcterms:W3CDTF">2019-03-13T08:09:53Z</dcterms:modified>
</cp:coreProperties>
</file>